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4" r:id="rId4"/>
    <p:sldId id="267" r:id="rId5"/>
    <p:sldId id="263" r:id="rId6"/>
    <p:sldId id="265" r:id="rId7"/>
    <p:sldId id="261" r:id="rId8"/>
    <p:sldId id="268" r:id="rId9"/>
    <p:sldId id="258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55" autoAdjust="0"/>
  </p:normalViewPr>
  <p:slideViewPr>
    <p:cSldViewPr>
      <p:cViewPr varScale="1">
        <p:scale>
          <a:sx n="140" d="100"/>
          <a:sy n="140" d="100"/>
        </p:scale>
        <p:origin x="77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547829213719386"/>
          <c:y val="4.19348500205627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031889763779537"/>
          <c:y val="0.13647925565411939"/>
          <c:w val="0.41227903543307087"/>
          <c:h val="0.632071547420965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FMC group members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Equipment Providers</c:v>
                </c:pt>
                <c:pt idx="1">
                  <c:v>Research Institutions</c:v>
                </c:pt>
                <c:pt idx="2">
                  <c:v>Industrial End Users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12-4111-9114-447B6B3E0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093767956487514"/>
          <c:y val="0.77798318547764"/>
          <c:w val="0.34906233595800523"/>
          <c:h val="0.14588392582294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0.46297</cdr:x>
      <cdr:y>0.33549</cdr:y>
    </cdr:from>
    <cdr:to>
      <cdr:x>0.53703</cdr:x>
      <cdr:y>0.40387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3100373" y="1359091"/>
          <a:ext cx="49599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 smtClean="0"/>
            <a:t>EDF</a:t>
          </a:r>
          <a:endParaRPr lang="en-GB" sz="1200" dirty="0"/>
        </a:p>
      </cdr:txBody>
    </cdr:sp>
  </cdr:relSizeAnchor>
  <cdr:relSizeAnchor xmlns:cdr="http://schemas.openxmlformats.org/drawingml/2006/chartDrawing">
    <cdr:from>
      <cdr:x>0.38909</cdr:x>
      <cdr:y>0.22753</cdr:y>
    </cdr:from>
    <cdr:to>
      <cdr:x>0.55735</cdr:x>
      <cdr:y>0.2972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2605656" y="921745"/>
          <a:ext cx="1126761" cy="2822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 smtClean="0"/>
            <a:t>Framatome</a:t>
          </a:r>
          <a:endParaRPr lang="en-GB" sz="1200" dirty="0"/>
        </a:p>
      </cdr:txBody>
    </cdr:sp>
  </cdr:relSizeAnchor>
  <cdr:relSizeAnchor xmlns:cdr="http://schemas.openxmlformats.org/drawingml/2006/chartDrawing">
    <cdr:from>
      <cdr:x>0.44341</cdr:x>
      <cdr:y>0.65798</cdr:y>
    </cdr:from>
    <cdr:to>
      <cdr:x>0.55659</cdr:x>
      <cdr:y>0.72765</cdr:y>
    </cdr:to>
    <cdr:sp macro="" textlink="">
      <cdr:nvSpPr>
        <cdr:cNvPr id="6" name="TextBox 9"/>
        <cdr:cNvSpPr txBox="1"/>
      </cdr:nvSpPr>
      <cdr:spPr>
        <a:xfrm xmlns:a="http://schemas.openxmlformats.org/drawingml/2006/main">
          <a:off x="2969415" y="2665502"/>
          <a:ext cx="757914" cy="2822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 smtClean="0"/>
            <a:t>EPRI</a:t>
          </a:r>
          <a:endParaRPr lang="en-GB" sz="1200" dirty="0"/>
        </a:p>
      </cdr:txBody>
    </cdr:sp>
  </cdr:relSizeAnchor>
  <cdr:relSizeAnchor xmlns:cdr="http://schemas.openxmlformats.org/drawingml/2006/chartDrawing">
    <cdr:from>
      <cdr:x>0.34591</cdr:x>
      <cdr:y>0.37688</cdr:y>
    </cdr:from>
    <cdr:to>
      <cdr:x>0.45909</cdr:x>
      <cdr:y>0.44654</cdr:y>
    </cdr:to>
    <cdr:sp macro="" textlink="">
      <cdr:nvSpPr>
        <cdr:cNvPr id="7" name="TextBox 9"/>
        <cdr:cNvSpPr txBox="1"/>
      </cdr:nvSpPr>
      <cdr:spPr>
        <a:xfrm xmlns:a="http://schemas.openxmlformats.org/drawingml/2006/main">
          <a:off x="2316484" y="1526748"/>
          <a:ext cx="757914" cy="2822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 smtClean="0"/>
            <a:t>MTC</a:t>
          </a:r>
          <a:endParaRPr lang="en-GB" sz="1200" dirty="0"/>
        </a:p>
      </cdr:txBody>
    </cdr:sp>
  </cdr:relSizeAnchor>
  <cdr:relSizeAnchor xmlns:cdr="http://schemas.openxmlformats.org/drawingml/2006/chartDrawing">
    <cdr:from>
      <cdr:x>0.33858</cdr:x>
      <cdr:y>0.42254</cdr:y>
    </cdr:from>
    <cdr:to>
      <cdr:x>0.53939</cdr:x>
      <cdr:y>0.4922</cdr:y>
    </cdr:to>
    <cdr:sp macro="" textlink="">
      <cdr:nvSpPr>
        <cdr:cNvPr id="8" name="TextBox 9"/>
        <cdr:cNvSpPr txBox="1"/>
      </cdr:nvSpPr>
      <cdr:spPr>
        <a:xfrm xmlns:a="http://schemas.openxmlformats.org/drawingml/2006/main">
          <a:off x="2267369" y="1711718"/>
          <a:ext cx="1344771" cy="2822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 smtClean="0"/>
            <a:t>Strathclyde </a:t>
          </a:r>
          <a:r>
            <a:rPr lang="en-GB" sz="1200" dirty="0" err="1" smtClean="0"/>
            <a:t>Uni</a:t>
          </a:r>
          <a:endParaRPr lang="en-GB" sz="1200" dirty="0"/>
        </a:p>
      </cdr:txBody>
    </cdr:sp>
  </cdr:relSizeAnchor>
  <cdr:relSizeAnchor xmlns:cdr="http://schemas.openxmlformats.org/drawingml/2006/chartDrawing">
    <cdr:from>
      <cdr:x>0.3722</cdr:x>
      <cdr:y>0.54407</cdr:y>
    </cdr:from>
    <cdr:to>
      <cdr:x>0.57301</cdr:x>
      <cdr:y>0.61373</cdr:y>
    </cdr:to>
    <cdr:sp macro="" textlink="">
      <cdr:nvSpPr>
        <cdr:cNvPr id="9" name="TextBox 9"/>
        <cdr:cNvSpPr txBox="1"/>
      </cdr:nvSpPr>
      <cdr:spPr>
        <a:xfrm xmlns:a="http://schemas.openxmlformats.org/drawingml/2006/main">
          <a:off x="2492539" y="2204020"/>
          <a:ext cx="1344771" cy="2822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 smtClean="0"/>
            <a:t>Bristol </a:t>
          </a:r>
          <a:r>
            <a:rPr lang="en-GB" sz="1200" dirty="0" err="1" smtClean="0"/>
            <a:t>Uni</a:t>
          </a:r>
          <a:endParaRPr lang="en-GB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CE0E0-7197-4D27-B0B1-731F1FA12C9F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DBD1-9F5E-49A8-B983-6A29A6BAD7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84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are other array imaging techniques,</a:t>
            </a:r>
            <a:r>
              <a:rPr lang="en-GB" baseline="0" dirty="0" smtClean="0"/>
              <a:t> which include: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VSA – Virtual Source aperture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HMC – Half Matrix Capture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IWEX – Inverse Matrix Field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SMC – Sparse Matrix Capture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SPA – Sampling Phased Array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DBD1-9F5E-49A8-B983-6A29A6BAD7F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32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DBD1-9F5E-49A8-B983-6A29A6BAD7F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1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Very few end users are attending</a:t>
            </a:r>
          </a:p>
          <a:p>
            <a:r>
              <a:rPr lang="en-GB" dirty="0" smtClean="0"/>
              <a:t>Many others have acknowledged that they</a:t>
            </a:r>
            <a:r>
              <a:rPr lang="en-GB" baseline="0" dirty="0" smtClean="0"/>
              <a:t> are interested, but are keeping a watching brief on the topic</a:t>
            </a:r>
          </a:p>
          <a:p>
            <a:r>
              <a:rPr lang="en-GB" baseline="0" dirty="0" smtClean="0"/>
              <a:t>So far, most of the development has been driven from the equipment providers.</a:t>
            </a:r>
          </a:p>
          <a:p>
            <a:r>
              <a:rPr lang="en-GB" baseline="0" dirty="0" smtClean="0"/>
              <a:t>Majority of development has been on weld inspection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DBD1-9F5E-49A8-B983-6A29A6BAD7F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11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Most of the attendees from these groups are from equipment providers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DBD1-9F5E-49A8-B983-6A29A6BAD7F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3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these different mode</a:t>
            </a:r>
            <a:r>
              <a:rPr lang="en-GB" baseline="0" dirty="0" smtClean="0"/>
              <a:t>s of inspection have their strengths and weaknesses for imaging different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DBD1-9F5E-49A8-B983-6A29A6BAD7F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19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Very little Aerospace participation!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DBD1-9F5E-49A8-B983-6A29A6BAD7F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68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C560-142A-41B5-9437-96C26211D0DA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78A4-4364-4D1A-ADE4-B385F0857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3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C560-142A-41B5-9437-96C26211D0DA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78A4-4364-4D1A-ADE4-B385F0857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70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C560-142A-41B5-9437-96C26211D0DA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78A4-4364-4D1A-ADE4-B385F0857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72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C560-142A-41B5-9437-96C26211D0DA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78A4-4364-4D1A-ADE4-B385F0857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31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C560-142A-41B5-9437-96C26211D0DA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78A4-4364-4D1A-ADE4-B385F0857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5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C560-142A-41B5-9437-96C26211D0DA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78A4-4364-4D1A-ADE4-B385F0857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11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C560-142A-41B5-9437-96C26211D0DA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78A4-4364-4D1A-ADE4-B385F0857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C560-142A-41B5-9437-96C26211D0DA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78A4-4364-4D1A-ADE4-B385F0857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22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C560-142A-41B5-9437-96C26211D0DA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78A4-4364-4D1A-ADE4-B385F0857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3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C560-142A-41B5-9437-96C26211D0DA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78A4-4364-4D1A-ADE4-B385F0857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03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C560-142A-41B5-9437-96C26211D0DA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F78A4-4364-4D1A-ADE4-B385F0857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0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AC560-142A-41B5-9437-96C26211D0DA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F78A4-4364-4D1A-ADE4-B385F0857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30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58157"/>
            <a:ext cx="2016224" cy="281345"/>
          </a:xfrm>
        </p:spPr>
        <p:txBody>
          <a:bodyPr>
            <a:noAutofit/>
          </a:bodyPr>
          <a:lstStyle/>
          <a:p>
            <a:pPr algn="l"/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BINDT FMC User group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468" y="1275606"/>
            <a:ext cx="6353844" cy="1224136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Update </a:t>
            </a:r>
            <a:r>
              <a:rPr lang="en-GB" sz="2800" dirty="0">
                <a:solidFill>
                  <a:schemeClr val="tx1"/>
                </a:solidFill>
              </a:rPr>
              <a:t>of BINDT </a:t>
            </a:r>
            <a:r>
              <a:rPr lang="en-GB" sz="2800" dirty="0" smtClean="0">
                <a:solidFill>
                  <a:schemeClr val="tx1"/>
                </a:solidFill>
              </a:rPr>
              <a:t>FMC </a:t>
            </a:r>
            <a:r>
              <a:rPr lang="en-GB" sz="2800" dirty="0">
                <a:solidFill>
                  <a:schemeClr val="tx1"/>
                </a:solidFill>
              </a:rPr>
              <a:t>User </a:t>
            </a:r>
            <a:r>
              <a:rPr lang="en-GB" sz="2800" dirty="0" smtClean="0">
                <a:solidFill>
                  <a:schemeClr val="tx1"/>
                </a:solidFill>
              </a:rPr>
              <a:t>Group</a:t>
            </a:r>
          </a:p>
          <a:p>
            <a:pPr algn="l"/>
            <a:endParaRPr lang="en-GB" sz="1600" dirty="0" smtClean="0">
              <a:solidFill>
                <a:schemeClr val="tx1"/>
              </a:solidFill>
            </a:endParaRPr>
          </a:p>
          <a:p>
            <a:pPr algn="l"/>
            <a:r>
              <a:rPr lang="en-GB" sz="1600" dirty="0" smtClean="0">
                <a:solidFill>
                  <a:schemeClr val="tx1"/>
                </a:solidFill>
              </a:rPr>
              <a:t>Tom Bertenshaw (GKN Aerospace)</a:t>
            </a:r>
          </a:p>
          <a:p>
            <a:pPr algn="l"/>
            <a:r>
              <a:rPr lang="en-GB" sz="1600" dirty="0" smtClean="0">
                <a:solidFill>
                  <a:schemeClr val="tx1"/>
                </a:solidFill>
              </a:rPr>
              <a:t>09/04/2019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44" y="51470"/>
            <a:ext cx="1576809" cy="7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8224"/>
          <a:stretch/>
        </p:blipFill>
        <p:spPr>
          <a:xfrm>
            <a:off x="3213788" y="2643758"/>
            <a:ext cx="5931452" cy="2103689"/>
          </a:xfrm>
          <a:prstGeom prst="rect">
            <a:avLst/>
          </a:prstGeom>
        </p:spPr>
      </p:pic>
      <p:sp>
        <p:nvSpPr>
          <p:cNvPr id="11" name="Explosion 2 10"/>
          <p:cNvSpPr/>
          <p:nvPr/>
        </p:nvSpPr>
        <p:spPr>
          <a:xfrm>
            <a:off x="35496" y="2571750"/>
            <a:ext cx="3312368" cy="2448272"/>
          </a:xfrm>
          <a:prstGeom prst="irregularSeal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58157"/>
            <a:ext cx="2016224" cy="281345"/>
          </a:xfrm>
        </p:spPr>
        <p:txBody>
          <a:bodyPr>
            <a:noAutofit/>
          </a:bodyPr>
          <a:lstStyle/>
          <a:p>
            <a:pPr algn="l"/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BINDT FMC User group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295425"/>
            <a:ext cx="8640960" cy="183257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FMC/TFM are often described together. However, the distinction between the two are as follows: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FMC relates to Data acquisition. Often parallel channel systems are utilised, with high speed connections to the CPU or GPU used to do the data processing.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TFM relates to Data re-processing. Currently, this is always done in software. 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44" y="51470"/>
            <a:ext cx="1576809" cy="79089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80000" y="718860"/>
            <a:ext cx="439248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200" dirty="0" smtClean="0">
                <a:solidFill>
                  <a:schemeClr val="tx1"/>
                </a:solidFill>
              </a:rPr>
              <a:t>Introduction: </a:t>
            </a:r>
            <a:r>
              <a:rPr lang="en-GB" sz="2200" dirty="0">
                <a:solidFill>
                  <a:schemeClr val="tx1"/>
                </a:solidFill>
              </a:rPr>
              <a:t>What is </a:t>
            </a:r>
            <a:r>
              <a:rPr lang="en-GB" sz="2200" dirty="0" smtClean="0">
                <a:solidFill>
                  <a:schemeClr val="tx1"/>
                </a:solidFill>
              </a:rPr>
              <a:t>FMC/TFM?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36096" y="4648046"/>
            <a:ext cx="4032448" cy="28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Image courtesy of The Phased Array Company (TPAC)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046279">
            <a:off x="474960" y="3361332"/>
            <a:ext cx="2557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FMC – Full Matrix Capture</a:t>
            </a:r>
          </a:p>
          <a:p>
            <a:r>
              <a:rPr lang="en-GB" sz="1400" dirty="0" smtClean="0"/>
              <a:t>TFM – Total Focusing Method</a:t>
            </a:r>
          </a:p>
          <a:p>
            <a:r>
              <a:rPr lang="en-GB" sz="1400" dirty="0" smtClean="0"/>
              <a:t>PAUT – Phased Array Ultrasonic                 Techniques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017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58157"/>
            <a:ext cx="2016224" cy="281345"/>
          </a:xfrm>
        </p:spPr>
        <p:txBody>
          <a:bodyPr>
            <a:noAutofit/>
          </a:bodyPr>
          <a:lstStyle/>
          <a:p>
            <a:pPr algn="l"/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BINDT FMC User group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44" y="51470"/>
            <a:ext cx="1576809" cy="79089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80000" y="720000"/>
            <a:ext cx="3854579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Introduction: How does it work?</a:t>
            </a: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35" y="2021936"/>
            <a:ext cx="3403645" cy="20882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89703" y="2521090"/>
            <a:ext cx="3309892" cy="1298536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262339" y="2089042"/>
            <a:ext cx="1303628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334219" y="2467090"/>
            <a:ext cx="72000" cy="54000"/>
          </a:xfrm>
          <a:prstGeom prst="rect">
            <a:avLst/>
          </a:prstGeom>
          <a:ln w="158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485847" y="2467090"/>
            <a:ext cx="72000" cy="54000"/>
          </a:xfrm>
          <a:prstGeom prst="rect">
            <a:avLst/>
          </a:prstGeom>
          <a:ln w="158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638247" y="2467090"/>
            <a:ext cx="72000" cy="54000"/>
          </a:xfrm>
          <a:prstGeom prst="rect">
            <a:avLst/>
          </a:prstGeom>
          <a:ln w="158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790647" y="2467090"/>
            <a:ext cx="72000" cy="54000"/>
          </a:xfrm>
          <a:prstGeom prst="rect">
            <a:avLst/>
          </a:prstGeom>
          <a:ln w="158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943047" y="2467090"/>
            <a:ext cx="72000" cy="54000"/>
          </a:xfrm>
          <a:prstGeom prst="rect">
            <a:avLst/>
          </a:prstGeom>
          <a:ln w="158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095447" y="2467090"/>
            <a:ext cx="72000" cy="54000"/>
          </a:xfrm>
          <a:prstGeom prst="rect">
            <a:avLst/>
          </a:prstGeom>
          <a:ln w="158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247847" y="2467090"/>
            <a:ext cx="72000" cy="54000"/>
          </a:xfrm>
          <a:prstGeom prst="rect">
            <a:avLst/>
          </a:prstGeom>
          <a:ln w="158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400247" y="2467090"/>
            <a:ext cx="72000" cy="54000"/>
          </a:xfrm>
          <a:prstGeom prst="rect">
            <a:avLst/>
          </a:prstGeom>
          <a:ln w="158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799031" y="3313178"/>
            <a:ext cx="72000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 rot="10800000">
            <a:off x="6300913" y="2521090"/>
            <a:ext cx="144000" cy="144000"/>
          </a:xfrm>
          <a:prstGeom prst="arc">
            <a:avLst>
              <a:gd name="adj1" fmla="val 10989810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 rot="10800000">
            <a:off x="6086672" y="2306358"/>
            <a:ext cx="576000" cy="576000"/>
          </a:xfrm>
          <a:prstGeom prst="arc">
            <a:avLst>
              <a:gd name="adj1" fmla="val 10807806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rot="10800000">
            <a:off x="5796913" y="2017090"/>
            <a:ext cx="1152000" cy="1152000"/>
          </a:xfrm>
          <a:prstGeom prst="arc">
            <a:avLst>
              <a:gd name="adj1" fmla="val 10807806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 rot="10800000">
            <a:off x="5488031" y="1729090"/>
            <a:ext cx="1728000" cy="1728000"/>
          </a:xfrm>
          <a:prstGeom prst="arc">
            <a:avLst>
              <a:gd name="adj1" fmla="val 10807806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 rot="10800000">
            <a:off x="5189959" y="1441226"/>
            <a:ext cx="2304000" cy="2304000"/>
          </a:xfrm>
          <a:prstGeom prst="arc">
            <a:avLst>
              <a:gd name="adj1" fmla="val 10807806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6763031" y="3270879"/>
            <a:ext cx="144000" cy="144000"/>
          </a:xfrm>
          <a:prstGeom prst="arc">
            <a:avLst>
              <a:gd name="adj1" fmla="val 10989810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 rot="10800000">
            <a:off x="5405935" y="1656995"/>
            <a:ext cx="1872000" cy="1872000"/>
          </a:xfrm>
          <a:prstGeom prst="arc">
            <a:avLst>
              <a:gd name="adj1" fmla="val 10807806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6547031" y="3054879"/>
            <a:ext cx="576000" cy="576000"/>
          </a:xfrm>
          <a:prstGeom prst="arc">
            <a:avLst>
              <a:gd name="adj1" fmla="val 10762260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6229727" y="2773860"/>
            <a:ext cx="1152000" cy="1152000"/>
          </a:xfrm>
          <a:prstGeom prst="arc">
            <a:avLst>
              <a:gd name="adj1" fmla="val 10762266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5909975" y="2490802"/>
            <a:ext cx="1728000" cy="1728000"/>
          </a:xfrm>
          <a:prstGeom prst="arc">
            <a:avLst>
              <a:gd name="adj1" fmla="val 10777740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>
            <a:off x="7749591" y="1700621"/>
            <a:ext cx="1112520" cy="580188"/>
          </a:xfrm>
          <a:custGeom>
            <a:avLst/>
            <a:gdLst>
              <a:gd name="connsiteX0" fmla="*/ 0 w 1112520"/>
              <a:gd name="connsiteY0" fmla="*/ 556815 h 580188"/>
              <a:gd name="connsiteX1" fmla="*/ 586740 w 1112520"/>
              <a:gd name="connsiteY1" fmla="*/ 526335 h 580188"/>
              <a:gd name="connsiteX2" fmla="*/ 967740 w 1112520"/>
              <a:gd name="connsiteY2" fmla="*/ 84375 h 580188"/>
              <a:gd name="connsiteX3" fmla="*/ 1112520 w 1112520"/>
              <a:gd name="connsiteY3" fmla="*/ 555 h 58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520" h="580188">
                <a:moveTo>
                  <a:pt x="0" y="556815"/>
                </a:moveTo>
                <a:cubicBezTo>
                  <a:pt x="212725" y="580945"/>
                  <a:pt x="425450" y="605075"/>
                  <a:pt x="586740" y="526335"/>
                </a:cubicBezTo>
                <a:cubicBezTo>
                  <a:pt x="748030" y="447595"/>
                  <a:pt x="880110" y="172005"/>
                  <a:pt x="967740" y="84375"/>
                </a:cubicBezTo>
                <a:cubicBezTo>
                  <a:pt x="1055370" y="-3255"/>
                  <a:pt x="1083945" y="-1350"/>
                  <a:pt x="1112520" y="555"/>
                </a:cubicBezTo>
              </a:path>
            </a:pathLst>
          </a:cu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rapezoid 33"/>
          <p:cNvSpPr/>
          <p:nvPr/>
        </p:nvSpPr>
        <p:spPr>
          <a:xfrm rot="5400000">
            <a:off x="7595391" y="2121331"/>
            <a:ext cx="224655" cy="286836"/>
          </a:xfrm>
          <a:prstGeom prst="trapezoid">
            <a:avLst>
              <a:gd name="adj" fmla="val 17030"/>
            </a:avLst>
          </a:prstGeom>
          <a:gradFill>
            <a:lin ang="10800000" scaled="0"/>
          </a:gra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76935" y="15142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Send on probe element 1</a:t>
            </a:r>
            <a:endParaRPr lang="en-GB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729063" y="15142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Send on probe element 2</a:t>
            </a:r>
            <a:endParaRPr lang="en-GB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78250" y="415617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Receive on all elements</a:t>
            </a:r>
            <a:endParaRPr lang="en-GB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1702693" y="415617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Receive on all elements</a:t>
            </a:r>
            <a:endParaRPr lang="en-GB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2843813" y="415617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Receive on all elements</a:t>
            </a:r>
            <a:endParaRPr lang="en-GB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660961" y="151426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Send on probe last element</a:t>
            </a:r>
            <a:endParaRPr lang="en-GB" sz="12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547031" y="1729089"/>
            <a:ext cx="163216" cy="551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848266" y="1251248"/>
            <a:ext cx="2540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All elements receive ultrasound signal at different times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9279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58157"/>
            <a:ext cx="2016224" cy="281345"/>
          </a:xfrm>
        </p:spPr>
        <p:txBody>
          <a:bodyPr>
            <a:noAutofit/>
          </a:bodyPr>
          <a:lstStyle/>
          <a:p>
            <a:pPr algn="l"/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BINDT FMC User group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44" y="51470"/>
            <a:ext cx="1576809" cy="79089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80000" y="718860"/>
            <a:ext cx="4745044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Benefits &amp; Drawbacks from FMC/TFM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667027"/>
              </p:ext>
            </p:extLst>
          </p:nvPr>
        </p:nvGraphicFramePr>
        <p:xfrm>
          <a:off x="267012" y="1221720"/>
          <a:ext cx="8064896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170">
                  <a:extLst>
                    <a:ext uri="{9D8B030D-6E8A-4147-A177-3AD203B41FA5}">
                      <a16:colId xmlns:a16="http://schemas.microsoft.com/office/drawing/2014/main" xmlns="" val="3420281407"/>
                    </a:ext>
                  </a:extLst>
                </a:gridCol>
                <a:gridCol w="2311303">
                  <a:extLst>
                    <a:ext uri="{9D8B030D-6E8A-4147-A177-3AD203B41FA5}">
                      <a16:colId xmlns:a16="http://schemas.microsoft.com/office/drawing/2014/main" xmlns="" val="3268366854"/>
                    </a:ext>
                  </a:extLst>
                </a:gridCol>
                <a:gridCol w="2201199">
                  <a:extLst>
                    <a:ext uri="{9D8B030D-6E8A-4147-A177-3AD203B41FA5}">
                      <a16:colId xmlns:a16="http://schemas.microsoft.com/office/drawing/2014/main" xmlns="" val="208652601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1146909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Aspect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PAUT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FMC/TFM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Cases for FMC/TFM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290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Focusing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Beams are limited in</a:t>
                      </a:r>
                      <a:r>
                        <a:rPr lang="en-GB" sz="1200" baseline="0" dirty="0" smtClean="0"/>
                        <a:t> focusing to a depth (dependant on focal law)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All points in the Region of</a:t>
                      </a:r>
                      <a:r>
                        <a:rPr lang="en-GB" sz="1200" baseline="0" dirty="0" smtClean="0"/>
                        <a:t> interest can be focused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Sizing flaw during testing</a:t>
                      </a:r>
                      <a:r>
                        <a:rPr lang="en-GB" sz="1200" baseline="0" dirty="0" smtClean="0"/>
                        <a:t> is more accurate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790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Relative insensitivity to incident angle of flaws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Transmitted beams have defined directions  - response</a:t>
                      </a:r>
                      <a:r>
                        <a:rPr lang="en-GB" sz="1200" baseline="0" dirty="0" smtClean="0"/>
                        <a:t> is dependent on angle of incidence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Since</a:t>
                      </a:r>
                      <a:r>
                        <a:rPr lang="en-GB" sz="1200" baseline="0" dirty="0" smtClean="0"/>
                        <a:t> image is created from multiple transmit receive paths, there is less sensitivity on orientation of the reflector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Improved</a:t>
                      </a:r>
                      <a:r>
                        <a:rPr lang="en-GB" sz="1200" baseline="0" dirty="0" smtClean="0"/>
                        <a:t> detection of directional flaws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7177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Dead</a:t>
                      </a:r>
                      <a:r>
                        <a:rPr lang="en-GB" sz="1200" baseline="0" dirty="0" smtClean="0"/>
                        <a:t> Zone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Dead</a:t>
                      </a:r>
                      <a:r>
                        <a:rPr lang="en-GB" sz="1200" baseline="0" dirty="0" smtClean="0"/>
                        <a:t> zones similar to all PE testing where receive direction is similar to transmit direction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Receive path spread over a much larger area of front wall leads to smaller dead zones.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Detection</a:t>
                      </a:r>
                      <a:r>
                        <a:rPr lang="en-GB" sz="1200" baseline="0" dirty="0" smtClean="0"/>
                        <a:t> of flaws close to scanning surface/improved </a:t>
                      </a:r>
                      <a:r>
                        <a:rPr lang="en-GB" sz="1200" baseline="0" dirty="0" err="1" smtClean="0"/>
                        <a:t>inspectability</a:t>
                      </a:r>
                      <a:r>
                        <a:rPr lang="en-GB" sz="1200" baseline="0" dirty="0" smtClean="0"/>
                        <a:t> of smaller parts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4445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Data</a:t>
                      </a:r>
                      <a:r>
                        <a:rPr lang="en-GB" sz="1200" baseline="0" dirty="0" smtClean="0"/>
                        <a:t> File size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Data file sizes similar to conventional UT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Data</a:t>
                      </a:r>
                      <a:r>
                        <a:rPr lang="en-GB" sz="1200" baseline="0" dirty="0" smtClean="0"/>
                        <a:t> file sizes are orders of magnitude larger than PAUT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Limitation can be negated once processing </a:t>
                      </a:r>
                      <a:r>
                        <a:rPr lang="en-GB" sz="1200" baseline="0" dirty="0" smtClean="0"/>
                        <a:t>technology improves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0777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Instrumentation / Equipment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Equipment</a:t>
                      </a:r>
                      <a:r>
                        <a:rPr lang="en-GB" sz="1200" baseline="0" dirty="0" smtClean="0"/>
                        <a:t> generally m</a:t>
                      </a:r>
                      <a:r>
                        <a:rPr lang="en-GB" sz="1200" dirty="0" smtClean="0"/>
                        <a:t>akes use of multiplexers so more elements</a:t>
                      </a:r>
                      <a:r>
                        <a:rPr lang="en-GB" sz="1200" baseline="0" dirty="0" smtClean="0"/>
                        <a:t> can be used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Parallel</a:t>
                      </a:r>
                      <a:r>
                        <a:rPr lang="en-GB" sz="1200" baseline="0" dirty="0" smtClean="0"/>
                        <a:t> channel system needed to address full receive on all probe elements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More platforms</a:t>
                      </a:r>
                      <a:r>
                        <a:rPr lang="en-GB" sz="1200" baseline="0" dirty="0" smtClean="0"/>
                        <a:t> are now available which address this limitation.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932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9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58157"/>
            <a:ext cx="2016224" cy="281345"/>
          </a:xfrm>
        </p:spPr>
        <p:txBody>
          <a:bodyPr>
            <a:noAutofit/>
          </a:bodyPr>
          <a:lstStyle/>
          <a:p>
            <a:pPr algn="l"/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BINDT FMC User group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720000"/>
            <a:ext cx="6264696" cy="2592288"/>
          </a:xfrm>
        </p:spPr>
        <p:txBody>
          <a:bodyPr>
            <a:normAutofit/>
          </a:bodyPr>
          <a:lstStyle/>
          <a:p>
            <a:pPr algn="l"/>
            <a:r>
              <a:rPr lang="en-GB" sz="2200" dirty="0" smtClean="0">
                <a:solidFill>
                  <a:schemeClr val="tx1"/>
                </a:solidFill>
              </a:rPr>
              <a:t>Aims of the FMC User Group: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Build profile and awareness of FMC/TFM in the NDT industry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Develop Common file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Terminology</a:t>
            </a:r>
            <a:endParaRPr lang="en-US" sz="16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Calibration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44" y="51470"/>
            <a:ext cx="1576809" cy="79089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059832" y="1635646"/>
            <a:ext cx="79208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925" t="12426" r="73478" b="13832"/>
          <a:stretch/>
        </p:blipFill>
        <p:spPr>
          <a:xfrm>
            <a:off x="6012160" y="1563637"/>
            <a:ext cx="2940009" cy="30912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51670"/>
            <a:ext cx="1767260" cy="5489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878" y="2293498"/>
            <a:ext cx="855538" cy="85553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660208" y="1929179"/>
            <a:ext cx="79208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66933" y="1331765"/>
            <a:ext cx="417235" cy="303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5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58157"/>
            <a:ext cx="2016224" cy="281345"/>
          </a:xfrm>
        </p:spPr>
        <p:txBody>
          <a:bodyPr>
            <a:noAutofit/>
          </a:bodyPr>
          <a:lstStyle/>
          <a:p>
            <a:pPr algn="l"/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BINDT FMC User group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0" y="720000"/>
            <a:ext cx="4392488" cy="485482"/>
          </a:xfrm>
        </p:spPr>
        <p:txBody>
          <a:bodyPr>
            <a:normAutofit/>
          </a:bodyPr>
          <a:lstStyle/>
          <a:p>
            <a:pPr algn="l"/>
            <a:r>
              <a:rPr lang="en-GB" sz="2200" dirty="0" smtClean="0">
                <a:solidFill>
                  <a:schemeClr val="tx1"/>
                </a:solidFill>
              </a:rPr>
              <a:t>Group members &amp; Applications: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44" y="51470"/>
            <a:ext cx="1576809" cy="79089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7504" y="1310466"/>
            <a:ext cx="3528392" cy="23734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FMC </a:t>
            </a:r>
            <a:r>
              <a:rPr lang="en-US" sz="1860" dirty="0" smtClean="0">
                <a:solidFill>
                  <a:schemeClr val="bg1">
                    <a:lumMod val="50000"/>
                  </a:schemeClr>
                </a:solidFill>
              </a:rPr>
              <a:t>Applications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300" dirty="0" smtClean="0">
                <a:solidFill>
                  <a:schemeClr val="tx1"/>
                </a:solidFill>
              </a:rPr>
              <a:t>Weld (steel) Inspection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300" dirty="0" smtClean="0">
                <a:solidFill>
                  <a:schemeClr val="tx1"/>
                </a:solidFill>
              </a:rPr>
              <a:t>Additively Manufactured parts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300" dirty="0" smtClean="0">
                <a:solidFill>
                  <a:schemeClr val="tx1"/>
                </a:solidFill>
              </a:rPr>
              <a:t>Concrete testing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300" dirty="0" smtClean="0">
                <a:solidFill>
                  <a:schemeClr val="tx1"/>
                </a:solidFill>
              </a:rPr>
              <a:t>Corrosion mapping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300" dirty="0" smtClean="0">
                <a:solidFill>
                  <a:schemeClr val="tx1"/>
                </a:solidFill>
              </a:rPr>
              <a:t>Hydrogen damage in steel components (e.g. HTHA)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</a:rPr>
              <a:t>Cast austenitic stainless steel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300" dirty="0" smtClean="0">
                <a:solidFill>
                  <a:schemeClr val="tx1"/>
                </a:solidFill>
              </a:rPr>
              <a:t>Zirconium niobium pressure tubes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</a:rPr>
              <a:t>Composite Material </a:t>
            </a:r>
            <a:r>
              <a:rPr lang="en-US" sz="1300" dirty="0" smtClean="0">
                <a:solidFill>
                  <a:schemeClr val="tx1"/>
                </a:solidFill>
              </a:rPr>
              <a:t>inspection</a:t>
            </a:r>
            <a:endParaRPr lang="en-US" sz="1300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99792" y="842362"/>
            <a:ext cx="6696744" cy="4051022"/>
            <a:chOff x="2183604" y="780850"/>
            <a:chExt cx="6696744" cy="4051022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3985732823"/>
                </p:ext>
              </p:extLst>
            </p:nvPr>
          </p:nvGraphicFramePr>
          <p:xfrm>
            <a:off x="2183604" y="780850"/>
            <a:ext cx="6696744" cy="40510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655748" y="1981131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GKN Aerospace</a:t>
              </a:r>
              <a:endParaRPr lang="en-GB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67816" y="1506682"/>
              <a:ext cx="528320" cy="282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OPG</a:t>
              </a:r>
              <a:endParaRPr lang="en-GB" sz="1200" dirty="0"/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4929399" y="3280810"/>
              <a:ext cx="540060" cy="282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 smtClean="0"/>
                <a:t>TWI</a:t>
              </a:r>
              <a:endParaRPr lang="en-GB" sz="1200" dirty="0"/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4427984" y="2806361"/>
              <a:ext cx="1542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 smtClean="0"/>
                <a:t>Sound Mathematics</a:t>
              </a:r>
              <a:endParaRPr lang="en-GB" sz="1200" dirty="0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5851284" y="1469424"/>
              <a:ext cx="6725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 err="1" smtClean="0"/>
                <a:t>Zetec</a:t>
              </a:r>
              <a:endParaRPr lang="en-GB" sz="1200" dirty="0"/>
            </a:p>
          </p:txBody>
        </p:sp>
        <p:sp>
          <p:nvSpPr>
            <p:cNvPr id="15" name="TextBox 9"/>
            <p:cNvSpPr txBox="1"/>
            <p:nvPr/>
          </p:nvSpPr>
          <p:spPr>
            <a:xfrm>
              <a:off x="5709189" y="3571918"/>
              <a:ext cx="865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 smtClean="0"/>
                <a:t>Olympus</a:t>
              </a:r>
              <a:endParaRPr lang="en-GB" sz="1200" dirty="0"/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6446294" y="2279963"/>
              <a:ext cx="865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 err="1" smtClean="0"/>
                <a:t>Eddyfi</a:t>
              </a:r>
              <a:endParaRPr lang="en-GB" sz="1200" dirty="0"/>
            </a:p>
          </p:txBody>
        </p:sp>
        <p:sp>
          <p:nvSpPr>
            <p:cNvPr id="17" name="TextBox 9"/>
            <p:cNvSpPr txBox="1"/>
            <p:nvPr/>
          </p:nvSpPr>
          <p:spPr>
            <a:xfrm>
              <a:off x="5917618" y="1684910"/>
              <a:ext cx="865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 err="1" smtClean="0"/>
                <a:t>Sonomatic</a:t>
              </a:r>
              <a:endParaRPr lang="en-GB" sz="1200" dirty="0"/>
            </a:p>
          </p:txBody>
        </p:sp>
        <p:sp>
          <p:nvSpPr>
            <p:cNvPr id="18" name="TextBox 9"/>
            <p:cNvSpPr txBox="1"/>
            <p:nvPr/>
          </p:nvSpPr>
          <p:spPr>
            <a:xfrm>
              <a:off x="5825068" y="2559942"/>
              <a:ext cx="14864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 smtClean="0"/>
                <a:t>Baker Hughes (GE)</a:t>
              </a:r>
              <a:endParaRPr lang="en-GB" sz="1200" dirty="0"/>
            </a:p>
          </p:txBody>
        </p:sp>
        <p:sp>
          <p:nvSpPr>
            <p:cNvPr id="19" name="TextBox 9"/>
            <p:cNvSpPr txBox="1"/>
            <p:nvPr/>
          </p:nvSpPr>
          <p:spPr>
            <a:xfrm>
              <a:off x="5778995" y="3082995"/>
              <a:ext cx="865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 err="1" smtClean="0"/>
                <a:t>Dolphitech</a:t>
              </a:r>
              <a:endParaRPr lang="en-GB" sz="1200" dirty="0"/>
            </a:p>
          </p:txBody>
        </p:sp>
        <p:sp>
          <p:nvSpPr>
            <p:cNvPr id="20" name="TextBox 9"/>
            <p:cNvSpPr txBox="1"/>
            <p:nvPr/>
          </p:nvSpPr>
          <p:spPr>
            <a:xfrm>
              <a:off x="5825442" y="3371203"/>
              <a:ext cx="11405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 err="1" smtClean="0"/>
                <a:t>Applus</a:t>
              </a:r>
              <a:r>
                <a:rPr lang="en-GB" sz="1200" dirty="0" smtClean="0"/>
                <a:t> RTD</a:t>
              </a:r>
              <a:endParaRPr lang="en-GB" sz="1200" dirty="0"/>
            </a:p>
          </p:txBody>
        </p:sp>
        <p:sp>
          <p:nvSpPr>
            <p:cNvPr id="21" name="TextBox 9"/>
            <p:cNvSpPr txBox="1"/>
            <p:nvPr/>
          </p:nvSpPr>
          <p:spPr>
            <a:xfrm>
              <a:off x="5858837" y="1967167"/>
              <a:ext cx="865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 smtClean="0"/>
                <a:t>PEAK NDT</a:t>
              </a:r>
              <a:endParaRPr lang="en-GB" sz="1200" dirty="0"/>
            </a:p>
          </p:txBody>
        </p:sp>
        <p:sp>
          <p:nvSpPr>
            <p:cNvPr id="22" name="TextBox 9"/>
            <p:cNvSpPr txBox="1"/>
            <p:nvPr/>
          </p:nvSpPr>
          <p:spPr>
            <a:xfrm>
              <a:off x="5858837" y="2820325"/>
              <a:ext cx="872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 smtClean="0"/>
                <a:t>AOS/TPAC</a:t>
              </a:r>
              <a:endParaRPr lang="en-GB" sz="1200" dirty="0"/>
            </a:p>
          </p:txBody>
        </p:sp>
        <p:sp>
          <p:nvSpPr>
            <p:cNvPr id="23" name="TextBox 9"/>
            <p:cNvSpPr txBox="1"/>
            <p:nvPr/>
          </p:nvSpPr>
          <p:spPr>
            <a:xfrm>
              <a:off x="5879884" y="2228724"/>
              <a:ext cx="865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 err="1" smtClean="0"/>
                <a:t>Proceq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60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0" y="720000"/>
            <a:ext cx="7848872" cy="2592288"/>
          </a:xfrm>
        </p:spPr>
        <p:txBody>
          <a:bodyPr>
            <a:normAutofit/>
          </a:bodyPr>
          <a:lstStyle/>
          <a:p>
            <a:pPr algn="l"/>
            <a:r>
              <a:rPr lang="en-GB" sz="2200" dirty="0" smtClean="0">
                <a:solidFill>
                  <a:schemeClr val="tx1"/>
                </a:solidFill>
              </a:rPr>
              <a:t>Standards &amp; Codes: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ASME has formed a group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IIW has formed a group that has created 2 documents for weld inspection</a:t>
            </a:r>
            <a:endParaRPr lang="en-GB" sz="12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R9FM-V-1818-18:	FMC-TFM </a:t>
            </a:r>
            <a:r>
              <a:rPr lang="en-GB" sz="1200" dirty="0">
                <a:solidFill>
                  <a:schemeClr val="tx1"/>
                </a:solidFill>
              </a:rPr>
              <a:t>– General use of Full Matrix Capture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R3FM V 1819-18:	FMC-TFM for weld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These documents have been assigned as work items by ISO (approval will take 2-3 years)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44" y="51470"/>
            <a:ext cx="1576809" cy="79089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496" y="58157"/>
            <a:ext cx="2016224" cy="281345"/>
          </a:xfrm>
        </p:spPr>
        <p:txBody>
          <a:bodyPr>
            <a:noAutofit/>
          </a:bodyPr>
          <a:lstStyle/>
          <a:p>
            <a:pPr algn="l"/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BINDT FMC User group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0" y="719999"/>
            <a:ext cx="4108317" cy="4078471"/>
          </a:xfrm>
        </p:spPr>
        <p:txBody>
          <a:bodyPr>
            <a:noAutofit/>
          </a:bodyPr>
          <a:lstStyle/>
          <a:p>
            <a:pPr algn="l"/>
            <a:r>
              <a:rPr lang="en-GB" sz="2200" dirty="0" smtClean="0">
                <a:solidFill>
                  <a:schemeClr val="tx1"/>
                </a:solidFill>
              </a:rPr>
              <a:t>Other modes of inspection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There are other modes in which FMC / TFM can be constructed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Transverse as well as longitudinal wave modes can be considered. Each wave mode has it’s strength when it comes to flaws orientated at other angles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44" y="51470"/>
            <a:ext cx="1576809" cy="79089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496" y="58157"/>
            <a:ext cx="2016224" cy="281345"/>
          </a:xfrm>
        </p:spPr>
        <p:txBody>
          <a:bodyPr>
            <a:noAutofit/>
          </a:bodyPr>
          <a:lstStyle/>
          <a:p>
            <a:pPr algn="l"/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BINDT FMC User group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32990" y="2132097"/>
            <a:ext cx="936104" cy="450050"/>
            <a:chOff x="1187624" y="3903277"/>
            <a:chExt cx="1656184" cy="558683"/>
          </a:xfrm>
        </p:grpSpPr>
        <p:sp>
          <p:nvSpPr>
            <p:cNvPr id="8" name="Rectangle 7"/>
            <p:cNvSpPr/>
            <p:nvPr/>
          </p:nvSpPr>
          <p:spPr>
            <a:xfrm>
              <a:off x="1547664" y="3903277"/>
              <a:ext cx="864096" cy="198643"/>
            </a:xfrm>
            <a:prstGeom prst="rect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187624" y="4101920"/>
              <a:ext cx="16561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87624" y="4461960"/>
              <a:ext cx="16561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752489"/>
              </p:ext>
            </p:extLst>
          </p:nvPr>
        </p:nvGraphicFramePr>
        <p:xfrm>
          <a:off x="4572000" y="1013577"/>
          <a:ext cx="4388746" cy="3784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100979703"/>
                    </a:ext>
                  </a:extLst>
                </a:gridCol>
                <a:gridCol w="784666">
                  <a:extLst>
                    <a:ext uri="{9D8B030D-6E8A-4147-A177-3AD203B41FA5}">
                      <a16:colId xmlns:a16="http://schemas.microsoft.com/office/drawing/2014/main" xmlns="" val="1374638049"/>
                    </a:ext>
                  </a:extLst>
                </a:gridCol>
                <a:gridCol w="1155808">
                  <a:extLst>
                    <a:ext uri="{9D8B030D-6E8A-4147-A177-3AD203B41FA5}">
                      <a16:colId xmlns:a16="http://schemas.microsoft.com/office/drawing/2014/main" xmlns="" val="3072544967"/>
                    </a:ext>
                  </a:extLst>
                </a:gridCol>
              </a:tblGrid>
              <a:tr h="262029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Total</a:t>
                      </a:r>
                      <a:r>
                        <a:rPr lang="en-GB" sz="1100" baseline="0" dirty="0" smtClean="0"/>
                        <a:t> Path / TFM type / Inspection type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Description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9360583"/>
                  </a:ext>
                </a:extLst>
              </a:tr>
              <a:tr h="5969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T-T</a:t>
                      </a:r>
                    </a:p>
                    <a:p>
                      <a:r>
                        <a:rPr lang="en-GB" sz="1100" dirty="0" smtClean="0"/>
                        <a:t>L-L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Transmitter</a:t>
                      </a:r>
                      <a:r>
                        <a:rPr lang="en-GB" sz="1000" baseline="0" dirty="0" smtClean="0"/>
                        <a:t> path direct, receiver path direct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4724677"/>
                  </a:ext>
                </a:extLst>
              </a:tr>
              <a:tr h="6814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T-TT,TT-T</a:t>
                      </a:r>
                    </a:p>
                    <a:p>
                      <a:r>
                        <a:rPr lang="en-GB" sz="1100" dirty="0" smtClean="0"/>
                        <a:t>LL-L, L-LL</a:t>
                      </a:r>
                    </a:p>
                    <a:p>
                      <a:r>
                        <a:rPr lang="en-GB" sz="1100" dirty="0" smtClean="0"/>
                        <a:t>LT-T, T-TL</a:t>
                      </a:r>
                    </a:p>
                    <a:p>
                      <a:r>
                        <a:rPr lang="en-GB" sz="1100" dirty="0" smtClean="0"/>
                        <a:t>TT-L,</a:t>
                      </a:r>
                      <a:r>
                        <a:rPr lang="en-GB" sz="1100" baseline="0" dirty="0" smtClean="0"/>
                        <a:t> L-TT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Transmitter</a:t>
                      </a:r>
                      <a:r>
                        <a:rPr lang="en-GB" sz="1000" baseline="0" dirty="0" smtClean="0"/>
                        <a:t> path direct, receiver path indirect, or </a:t>
                      </a:r>
                      <a:r>
                        <a:rPr lang="en-GB" sz="1000" dirty="0" smtClean="0"/>
                        <a:t>Transmitter</a:t>
                      </a:r>
                      <a:r>
                        <a:rPr lang="en-GB" sz="1000" baseline="0" dirty="0" smtClean="0"/>
                        <a:t> path indirect, receiver path direct </a:t>
                      </a:r>
                      <a:endParaRPr lang="en-GB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537583"/>
                  </a:ext>
                </a:extLst>
              </a:tr>
              <a:tr h="57833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TT-TT,</a:t>
                      </a:r>
                    </a:p>
                    <a:p>
                      <a:r>
                        <a:rPr lang="en-GB" sz="1100" dirty="0" smtClean="0"/>
                        <a:t>LL-LL,</a:t>
                      </a:r>
                    </a:p>
                    <a:p>
                      <a:r>
                        <a:rPr lang="en-GB" sz="1100" dirty="0" smtClean="0"/>
                        <a:t>TL-LT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Transmitter</a:t>
                      </a:r>
                      <a:r>
                        <a:rPr lang="en-GB" sz="1000" baseline="0" dirty="0" smtClean="0"/>
                        <a:t> path indirect, receiver path indirect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6733898"/>
                  </a:ext>
                </a:extLst>
              </a:tr>
              <a:tr h="6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T-T</a:t>
                      </a:r>
                    </a:p>
                    <a:p>
                      <a:r>
                        <a:rPr lang="en-GB" sz="1100" dirty="0" smtClean="0"/>
                        <a:t>L-L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Transmitter</a:t>
                      </a:r>
                      <a:r>
                        <a:rPr lang="en-GB" sz="1000" baseline="0" dirty="0" smtClean="0"/>
                        <a:t> path direct, receiver path direct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3300058"/>
                  </a:ext>
                </a:extLst>
              </a:tr>
              <a:tr h="6814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TT-TT,</a:t>
                      </a:r>
                    </a:p>
                    <a:p>
                      <a:r>
                        <a:rPr lang="en-GB" sz="1100" dirty="0" smtClean="0"/>
                        <a:t>LL-LL,</a:t>
                      </a:r>
                    </a:p>
                    <a:p>
                      <a:r>
                        <a:rPr lang="en-GB" sz="1100" dirty="0" smtClean="0"/>
                        <a:t>TL-LT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Transmitter</a:t>
                      </a:r>
                      <a:r>
                        <a:rPr lang="en-GB" sz="1000" baseline="0" dirty="0" smtClean="0"/>
                        <a:t> path indirect, receiver path indirect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556726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732990" y="1347614"/>
            <a:ext cx="936104" cy="450050"/>
            <a:chOff x="1187624" y="3903277"/>
            <a:chExt cx="1656184" cy="558683"/>
          </a:xfrm>
        </p:grpSpPr>
        <p:sp>
          <p:nvSpPr>
            <p:cNvPr id="13" name="Rectangle 12"/>
            <p:cNvSpPr/>
            <p:nvPr/>
          </p:nvSpPr>
          <p:spPr>
            <a:xfrm>
              <a:off x="1547664" y="3903277"/>
              <a:ext cx="864096" cy="198643"/>
            </a:xfrm>
            <a:prstGeom prst="rect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187624" y="4101920"/>
              <a:ext cx="16561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87624" y="4461960"/>
              <a:ext cx="16561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872595" y="2132097"/>
            <a:ext cx="936104" cy="450050"/>
            <a:chOff x="1187624" y="3903277"/>
            <a:chExt cx="1656184" cy="558683"/>
          </a:xfrm>
        </p:grpSpPr>
        <p:sp>
          <p:nvSpPr>
            <p:cNvPr id="17" name="Rectangle 16"/>
            <p:cNvSpPr/>
            <p:nvPr/>
          </p:nvSpPr>
          <p:spPr>
            <a:xfrm>
              <a:off x="1547664" y="3903277"/>
              <a:ext cx="864096" cy="198643"/>
            </a:xfrm>
            <a:prstGeom prst="rect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187624" y="4101920"/>
              <a:ext cx="16561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87624" y="4461960"/>
              <a:ext cx="16561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732990" y="2921887"/>
            <a:ext cx="936104" cy="450050"/>
            <a:chOff x="1187624" y="3903277"/>
            <a:chExt cx="1656184" cy="558683"/>
          </a:xfrm>
        </p:grpSpPr>
        <p:sp>
          <p:nvSpPr>
            <p:cNvPr id="21" name="Rectangle 20"/>
            <p:cNvSpPr/>
            <p:nvPr/>
          </p:nvSpPr>
          <p:spPr>
            <a:xfrm>
              <a:off x="1547664" y="3903277"/>
              <a:ext cx="864096" cy="198643"/>
            </a:xfrm>
            <a:prstGeom prst="rect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187624" y="4101920"/>
              <a:ext cx="16561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187624" y="4461960"/>
              <a:ext cx="16561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730127" y="3558637"/>
            <a:ext cx="2016224" cy="452046"/>
            <a:chOff x="539552" y="3435846"/>
            <a:chExt cx="2016224" cy="452046"/>
          </a:xfrm>
        </p:grpSpPr>
        <p:sp>
          <p:nvSpPr>
            <p:cNvPr id="25" name="Rectangle 24"/>
            <p:cNvSpPr/>
            <p:nvPr/>
          </p:nvSpPr>
          <p:spPr>
            <a:xfrm>
              <a:off x="743053" y="3435846"/>
              <a:ext cx="488402" cy="160018"/>
            </a:xfrm>
            <a:prstGeom prst="rect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39552" y="3593612"/>
              <a:ext cx="20162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9552" y="3887892"/>
              <a:ext cx="20162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1895181" y="3435846"/>
              <a:ext cx="488402" cy="160018"/>
            </a:xfrm>
            <a:prstGeom prst="rect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1475656" y="3723878"/>
              <a:ext cx="36000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Oval 36"/>
          <p:cNvSpPr/>
          <p:nvPr/>
        </p:nvSpPr>
        <p:spPr>
          <a:xfrm>
            <a:off x="5541571" y="2446949"/>
            <a:ext cx="36000" cy="360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2"/>
          <p:cNvGrpSpPr/>
          <p:nvPr/>
        </p:nvGrpSpPr>
        <p:grpSpPr>
          <a:xfrm>
            <a:off x="4732990" y="4209712"/>
            <a:ext cx="2016224" cy="452046"/>
            <a:chOff x="539552" y="3435846"/>
            <a:chExt cx="2016224" cy="452046"/>
          </a:xfrm>
        </p:grpSpPr>
        <p:sp>
          <p:nvSpPr>
            <p:cNvPr id="44" name="Rectangle 43"/>
            <p:cNvSpPr/>
            <p:nvPr/>
          </p:nvSpPr>
          <p:spPr>
            <a:xfrm>
              <a:off x="743053" y="3435846"/>
              <a:ext cx="488402" cy="160018"/>
            </a:xfrm>
            <a:prstGeom prst="rect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539552" y="3593612"/>
              <a:ext cx="20162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39552" y="3887892"/>
              <a:ext cx="20162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1895181" y="3435846"/>
              <a:ext cx="488402" cy="160018"/>
            </a:xfrm>
            <a:prstGeom prst="rect">
              <a:avLst/>
            </a:prstGeom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1475656" y="3723878"/>
              <a:ext cx="36000" cy="3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Oval 48"/>
          <p:cNvSpPr/>
          <p:nvPr/>
        </p:nvSpPr>
        <p:spPr>
          <a:xfrm>
            <a:off x="6693699" y="2456137"/>
            <a:ext cx="36000" cy="360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541571" y="1664653"/>
            <a:ext cx="36000" cy="360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5505563" y="3219924"/>
            <a:ext cx="36000" cy="360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004048" y="1507632"/>
            <a:ext cx="537515" cy="175021"/>
          </a:xfrm>
          <a:prstGeom prst="straightConnector1">
            <a:avLst/>
          </a:prstGeom>
          <a:ln w="9525">
            <a:headEnd w="sm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5351098" y="1514244"/>
            <a:ext cx="190466" cy="153161"/>
          </a:xfrm>
          <a:prstGeom prst="straightConnector1">
            <a:avLst/>
          </a:prstGeom>
          <a:ln w="9525">
            <a:headEnd w="sm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6473171" y="2296000"/>
            <a:ext cx="213854" cy="175582"/>
          </a:xfrm>
          <a:prstGeom prst="straightConnector1">
            <a:avLst/>
          </a:prstGeom>
          <a:ln w="9525">
            <a:headEnd w="sm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366168" y="2304611"/>
            <a:ext cx="173973" cy="144242"/>
          </a:xfrm>
          <a:prstGeom prst="straightConnector1">
            <a:avLst/>
          </a:prstGeom>
          <a:ln w="9525">
            <a:headEnd w="sm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6567062" y="2478055"/>
            <a:ext cx="131136" cy="106088"/>
          </a:xfrm>
          <a:prstGeom prst="straightConnector1">
            <a:avLst/>
          </a:prstGeom>
          <a:ln w="9525">
            <a:headEnd w="sm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210053" y="2309009"/>
            <a:ext cx="353682" cy="274129"/>
          </a:xfrm>
          <a:prstGeom prst="straightConnector1">
            <a:avLst/>
          </a:prstGeom>
          <a:ln w="9525">
            <a:headEnd w="sm" len="lg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078500" y="2304611"/>
            <a:ext cx="339624" cy="272548"/>
          </a:xfrm>
          <a:prstGeom prst="straightConnector1">
            <a:avLst/>
          </a:prstGeom>
          <a:ln w="9525"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5418951" y="2475351"/>
            <a:ext cx="131136" cy="106088"/>
          </a:xfrm>
          <a:prstGeom prst="straightConnector1">
            <a:avLst/>
          </a:prstGeom>
          <a:ln w="9525">
            <a:headEnd w="sm" len="lg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51" idx="3"/>
          </p:cNvCxnSpPr>
          <p:nvPr/>
        </p:nvCxnSpPr>
        <p:spPr>
          <a:xfrm flipV="1">
            <a:off x="5329958" y="3250652"/>
            <a:ext cx="180877" cy="112602"/>
          </a:xfrm>
          <a:prstGeom prst="straightConnector1">
            <a:avLst/>
          </a:prstGeom>
          <a:ln w="9525">
            <a:headEnd w="sm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019370" y="3087231"/>
            <a:ext cx="310588" cy="282455"/>
          </a:xfrm>
          <a:prstGeom prst="straightConnector1">
            <a:avLst/>
          </a:prstGeom>
          <a:ln w="9525">
            <a:headEnd w="sm" len="lg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106226" y="3091693"/>
            <a:ext cx="325270" cy="279048"/>
          </a:xfrm>
          <a:prstGeom prst="straightConnector1">
            <a:avLst/>
          </a:prstGeom>
          <a:ln w="9525"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430687" y="3254514"/>
            <a:ext cx="87439" cy="118550"/>
          </a:xfrm>
          <a:prstGeom prst="straightConnector1">
            <a:avLst/>
          </a:prstGeom>
          <a:ln w="9525">
            <a:headEnd w="sm" len="lg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6" idx="0"/>
            <a:endCxn id="25" idx="2"/>
          </p:cNvCxnSpPr>
          <p:nvPr/>
        </p:nvCxnSpPr>
        <p:spPr>
          <a:xfrm flipH="1" flipV="1">
            <a:off x="5177829" y="3718655"/>
            <a:ext cx="506402" cy="128014"/>
          </a:xfrm>
          <a:prstGeom prst="straightConnector1">
            <a:avLst/>
          </a:prstGeom>
          <a:ln w="9525"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5684231" y="3720753"/>
            <a:ext cx="636066" cy="121768"/>
          </a:xfrm>
          <a:prstGeom prst="straightConnector1">
            <a:avLst/>
          </a:prstGeom>
          <a:ln w="9525">
            <a:headEnd type="triangl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5503354" y="4536553"/>
            <a:ext cx="180877" cy="112602"/>
          </a:xfrm>
          <a:prstGeom prst="straightConnector1">
            <a:avLst/>
          </a:prstGeom>
          <a:ln w="9525">
            <a:headEnd w="sm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192766" y="4373132"/>
            <a:ext cx="310588" cy="282455"/>
          </a:xfrm>
          <a:prstGeom prst="straightConnector1">
            <a:avLst/>
          </a:prstGeom>
          <a:ln w="9525">
            <a:headEnd w="sm" len="lg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5813942" y="4370694"/>
            <a:ext cx="486549" cy="278461"/>
          </a:xfrm>
          <a:prstGeom prst="straightConnector1">
            <a:avLst/>
          </a:prstGeom>
          <a:ln w="9525">
            <a:headEnd w="sm" len="lg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684729" y="4539397"/>
            <a:ext cx="129213" cy="116190"/>
          </a:xfrm>
          <a:prstGeom prst="straightConnector1">
            <a:avLst/>
          </a:prstGeom>
          <a:ln w="9525">
            <a:headEnd w="sm" len="lg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5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0" y="720000"/>
            <a:ext cx="7200800" cy="2952328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Future activities of the group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Progress common file format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Create list of Needs for FMC/TFM Calibration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Promote the Group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More end users to steer technology to potential applications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Training &amp; Examination </a:t>
            </a:r>
            <a:r>
              <a:rPr lang="en-US" sz="1200" dirty="0">
                <a:solidFill>
                  <a:schemeClr val="tx1"/>
                </a:solidFill>
              </a:rPr>
              <a:t>material for the technology?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44" y="51470"/>
            <a:ext cx="1576809" cy="79089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496" y="58157"/>
            <a:ext cx="2016224" cy="281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smtClean="0">
                <a:solidFill>
                  <a:schemeClr val="bg1">
                    <a:lumMod val="50000"/>
                  </a:schemeClr>
                </a:solidFill>
              </a:rPr>
              <a:t>BINDT FMC User group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773</Words>
  <Application>Microsoft Office PowerPoint</Application>
  <PresentationFormat>On-screen Show (16:9)</PresentationFormat>
  <Paragraphs>146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BINDT FMC User group</vt:lpstr>
      <vt:lpstr>BINDT FMC User group</vt:lpstr>
      <vt:lpstr>BINDT FMC User group</vt:lpstr>
      <vt:lpstr>BINDT FMC User group</vt:lpstr>
      <vt:lpstr>BINDT FMC User group</vt:lpstr>
      <vt:lpstr>BINDT FMC User group</vt:lpstr>
      <vt:lpstr>BINDT FMC User group</vt:lpstr>
      <vt:lpstr>BINDT FMC User group</vt:lpstr>
      <vt:lpstr>PowerPoint Presentation</vt:lpstr>
    </vt:vector>
  </TitlesOfParts>
  <Company>GKN Aerospace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FMC User group meeting</dc:title>
  <dc:creator>Bertenshaw, Tom</dc:creator>
  <cp:lastModifiedBy>Sharon McNally</cp:lastModifiedBy>
  <cp:revision>44</cp:revision>
  <dcterms:created xsi:type="dcterms:W3CDTF">2018-05-04T07:05:18Z</dcterms:created>
  <dcterms:modified xsi:type="dcterms:W3CDTF">2019-04-26T08:58:55Z</dcterms:modified>
</cp:coreProperties>
</file>